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218" r:id="rId2"/>
  </p:sldMasterIdLst>
  <p:notesMasterIdLst>
    <p:notesMasterId r:id="rId39"/>
  </p:notesMasterIdLst>
  <p:sldIdLst>
    <p:sldId id="264" r:id="rId3"/>
    <p:sldId id="267" r:id="rId4"/>
    <p:sldId id="374" r:id="rId5"/>
    <p:sldId id="324" r:id="rId6"/>
    <p:sldId id="329" r:id="rId7"/>
    <p:sldId id="344" r:id="rId8"/>
    <p:sldId id="357" r:id="rId9"/>
    <p:sldId id="314" r:id="rId10"/>
    <p:sldId id="339" r:id="rId11"/>
    <p:sldId id="368" r:id="rId12"/>
    <p:sldId id="313" r:id="rId13"/>
    <p:sldId id="326" r:id="rId14"/>
    <p:sldId id="310" r:id="rId15"/>
    <p:sldId id="366" r:id="rId16"/>
    <p:sldId id="367" r:id="rId17"/>
    <p:sldId id="315" r:id="rId18"/>
    <p:sldId id="340" r:id="rId19"/>
    <p:sldId id="365" r:id="rId20"/>
    <p:sldId id="369" r:id="rId21"/>
    <p:sldId id="343" r:id="rId22"/>
    <p:sldId id="364" r:id="rId23"/>
    <p:sldId id="370" r:id="rId24"/>
    <p:sldId id="371" r:id="rId25"/>
    <p:sldId id="377" r:id="rId26"/>
    <p:sldId id="376" r:id="rId27"/>
    <p:sldId id="354" r:id="rId28"/>
    <p:sldId id="346" r:id="rId29"/>
    <p:sldId id="360" r:id="rId30"/>
    <p:sldId id="361" r:id="rId31"/>
    <p:sldId id="355" r:id="rId32"/>
    <p:sldId id="379" r:id="rId33"/>
    <p:sldId id="353" r:id="rId34"/>
    <p:sldId id="362" r:id="rId35"/>
    <p:sldId id="345" r:id="rId36"/>
    <p:sldId id="378" r:id="rId37"/>
    <p:sldId id="270" r:id="rId38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7"/>
    <p:restoredTop sz="94592"/>
  </p:normalViewPr>
  <p:slideViewPr>
    <p:cSldViewPr snapToObjects="1">
      <p:cViewPr>
        <p:scale>
          <a:sx n="165" d="100"/>
          <a:sy n="165" d="100"/>
        </p:scale>
        <p:origin x="672" y="768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2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AD1E1A-9E47-8642-97EF-A5D03C640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2E8D6-892D-0649-82F5-7755A6E244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34663B-4560-7140-899E-F04AFBF88359}" type="datetime1">
              <a:rPr lang="en-US" altLang="en-US"/>
              <a:pPr>
                <a:defRPr/>
              </a:pPr>
              <a:t>4/13/23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5CBCFE4-8BCF-E24E-AE08-D841580825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F2C32E-D161-2D4D-83CC-116380BF6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E0FD-5AEE-C645-AA9B-8DE081CD16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C9AF-D52B-0B4A-AA1D-61389843C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A06DF2-6162-2348-8FB7-694DF2230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A06DF2-6162-2348-8FB7-694DF2230B3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51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2DD9D77B-0E23-CB81-2A20-70B7F0A13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2B99B83B-C8DC-A1F8-F134-DFD7BDEA1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866EAE4-605C-719B-56E1-4BBCBCB14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3AC1C4-FADD-6649-90BA-B966D42B1283}" type="slidenum">
              <a:rPr lang="en-US" altLang="en-US" sz="1200" smtClean="0">
                <a:latin typeface="Calibri" panose="020F0502020204030204" pitchFamily="34" charset="0"/>
              </a:rPr>
              <a:pPr/>
              <a:t>32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>
            <a:extLst>
              <a:ext uri="{FF2B5EF4-FFF2-40B4-BE49-F238E27FC236}">
                <a16:creationId xmlns:a16="http://schemas.microsoft.com/office/drawing/2014/main" id="{99F2CE1B-9D06-8F47-8CBE-3E8745E75C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9B695-6760-9F43-AF0B-2129B24CF0D3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70CBF0-22B3-9F43-BD91-BEF82C0EFE5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3" descr="s4b282c2015.png">
            <a:extLst>
              <a:ext uri="{FF2B5EF4-FFF2-40B4-BE49-F238E27FC236}">
                <a16:creationId xmlns:a16="http://schemas.microsoft.com/office/drawing/2014/main" id="{A8B269EE-6CEB-E941-8E38-1DA4C5CA2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79DC0-4A73-E84F-842B-91FFF0BB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5" y="1332646"/>
            <a:ext cx="5425718" cy="167115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lang="en-US" sz="34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106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>
            <a:extLst>
              <a:ext uri="{FF2B5EF4-FFF2-40B4-BE49-F238E27FC236}">
                <a16:creationId xmlns:a16="http://schemas.microsoft.com/office/drawing/2014/main" id="{E44448D1-3788-A84C-83CD-DC7A63A75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0B0DE7-D9E6-E347-836C-8FBBCB7ACC3D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89FB912B-DAE2-7048-8AF4-2A5AA5EFE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D4B07C3-7803-D74A-BB74-7BE658299297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645EAA90-8CCB-FB4B-9425-9B3CA5CD6F94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BFD623-EA44-DC4E-B35D-3DE3005C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59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>
            <a:extLst>
              <a:ext uri="{FF2B5EF4-FFF2-40B4-BE49-F238E27FC236}">
                <a16:creationId xmlns:a16="http://schemas.microsoft.com/office/drawing/2014/main" id="{40F58D7D-3907-2F47-ACF0-7ED1DC540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3282F-867C-D64F-9A3A-D9AC5274938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4AB0625D-D345-314E-9136-D293A5C79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AC5F0BA-0E8E-274C-BAF2-BBE7A5F5283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CDA1BA97-690D-F34F-B96D-1B7B8E11C1E4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DF5D7A-D8F8-624A-B052-B12821EC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97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>
            <a:extLst>
              <a:ext uri="{FF2B5EF4-FFF2-40B4-BE49-F238E27FC236}">
                <a16:creationId xmlns:a16="http://schemas.microsoft.com/office/drawing/2014/main" id="{A60D28C5-1571-DD44-93AB-619B20093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B1C8C-554F-9742-AABA-07BD20161E1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409E40F3-0D3B-2D44-BF04-279982548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0D8BB7F-3886-3D45-82AB-CD57FC6E8D8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0EF5FC11-7B8C-5C45-844A-7CDF5F2A9DE6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BF1043-A9FE-DA4E-A1C3-BB2D471A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77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5E18FE2-985D-9942-96A5-DF879CD2FDD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3B5D46B4-0C3A-F64F-8B57-E1F794307A4F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1F2A0106-CBA6-FE4A-A6B4-321CB9D7B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84188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A76501-5029-CD4B-804B-8D28AEDD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1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061FC15-2C06-E746-97F8-170950874CC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6F0D7D30-DA8B-4849-A627-96CF15F8EFEF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2F3256DC-B243-C745-B375-416048A44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7307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2437A2-91F3-A946-A9B6-82143943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21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5DD14DC1-5CE5-D34D-B7CE-A3F58A33C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E5710D-5927-EE4E-8AA2-D225D08234A2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66D09CC6-BA2D-A04C-AD1D-B91612C2C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hidden="1">
            <a:extLst>
              <a:ext uri="{FF2B5EF4-FFF2-40B4-BE49-F238E27FC236}">
                <a16:creationId xmlns:a16="http://schemas.microsoft.com/office/drawing/2014/main" id="{A6960B72-140A-014C-AA4F-F35D5589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3795886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094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0A81FF03-FDC6-CC4D-B231-F65CBFDA5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9FA8B-11E4-0B42-A321-6B205810CC43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DEFCB981-7C2F-C943-95A2-07B6949504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 hidden="1">
            <a:extLst>
              <a:ext uri="{FF2B5EF4-FFF2-40B4-BE49-F238E27FC236}">
                <a16:creationId xmlns:a16="http://schemas.microsoft.com/office/drawing/2014/main" id="{0EDE2023-447C-8E47-B602-8AE251F0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3795886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50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5798_3e8cac60e0_o.jpg">
            <a:extLst>
              <a:ext uri="{FF2B5EF4-FFF2-40B4-BE49-F238E27FC236}">
                <a16:creationId xmlns:a16="http://schemas.microsoft.com/office/drawing/2014/main" id="{5658A997-F644-6E49-AB79-95B695BF4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B45B9B-AFB5-0F46-8F2B-AAD4AD18B81A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9E8924C4-7F30-A54A-9DCE-34CF1E9B8B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hidden="1">
            <a:extLst>
              <a:ext uri="{FF2B5EF4-FFF2-40B4-BE49-F238E27FC236}">
                <a16:creationId xmlns:a16="http://schemas.microsoft.com/office/drawing/2014/main" id="{952E6527-054D-6345-9789-239FBD59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3795886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096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3B4908-940D-834A-B106-6EB99E9FA3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CC471-DC9C-DC44-9A31-CB022AC7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9004" y="4729163"/>
            <a:ext cx="461064" cy="2806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71A05-9D71-5744-B22A-D3ACC12D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036" y="3179978"/>
            <a:ext cx="6290689" cy="545759"/>
          </a:xfrm>
        </p:spPr>
        <p:txBody>
          <a:bodyPr anchor="t" anchorCtr="0">
            <a:normAutofit/>
          </a:bodyPr>
          <a:lstStyle>
            <a:lvl1pPr algn="ctr">
              <a:defRPr sz="2700" b="0" i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187A7-1EEB-9849-907D-F11F1BEA1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949" y="3814853"/>
            <a:ext cx="6301884" cy="50814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4C6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E471B-7568-E744-9911-9363DF5DD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9762" y="1157288"/>
            <a:ext cx="4786313" cy="13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5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D9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9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1900253528_e638090e1d_o.jpg">
            <a:extLst>
              <a:ext uri="{FF2B5EF4-FFF2-40B4-BE49-F238E27FC236}">
                <a16:creationId xmlns:a16="http://schemas.microsoft.com/office/drawing/2014/main" id="{1323C42E-04AA-954B-B4C6-01D705DF2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E74F83-DB39-7549-8317-582894260E2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83825-2511-6D44-A843-1695AE0A13E7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21C86978-3C5B-0B40-8BB4-DC0ABEB089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864F-A2A5-1B4C-9586-22EDF0E4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95" y="1332646"/>
            <a:ext cx="5414568" cy="167115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lang="en-US" sz="34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2756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1969092_d77b6aa5ab_o.jpg">
            <a:extLst>
              <a:ext uri="{FF2B5EF4-FFF2-40B4-BE49-F238E27FC236}">
                <a16:creationId xmlns:a16="http://schemas.microsoft.com/office/drawing/2014/main" id="{35C0AF5A-9062-DAEB-1E3B-912993C72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D804CF-2661-EC93-6E9B-456D0034976E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A4B0564A-C5E0-5041-BCBE-7C143BE7E1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3DA739B-2443-42D8-3346-B9201BC4D03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D3E7EC5-FC20-FB41-B5C5-5F933BFD15A5}" type="slidenum">
              <a:rPr lang="en-US" altLang="en-US" sz="900" smtClean="0">
                <a:solidFill>
                  <a:srgbClr val="FFFFFF"/>
                </a:solidFill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5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b282c2015.png">
            <a:extLst>
              <a:ext uri="{FF2B5EF4-FFF2-40B4-BE49-F238E27FC236}">
                <a16:creationId xmlns:a16="http://schemas.microsoft.com/office/drawing/2014/main" id="{6316AF3B-FAA5-1ACE-501D-6FE90D7F4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213B6785-2FA3-FE65-7F9C-9160408C2C55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405A2C63-C57B-6D44-88E0-7EBD345394F3}" type="slidenum">
              <a:rPr lang="en-US" altLang="en-US" sz="900" smtClean="0"/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57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309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233BEC48-B0ED-7E0B-28E9-EFA5C583B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17F38B-6480-E4EE-9B91-F9DF8BC99B3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61DF064A-0951-5392-D5D0-52973F0E67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C2455BE-95ED-E6DF-B32D-8DDAE2B06765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30345F06-FB52-4E4F-AD0B-95117FFB2F13}" type="slidenum">
              <a:rPr lang="en-US" altLang="en-US" sz="900" smtClean="0">
                <a:solidFill>
                  <a:srgbClr val="FFFFFF"/>
                </a:solidFill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6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7264904_bdb80a731c_o.jpg">
            <a:extLst>
              <a:ext uri="{FF2B5EF4-FFF2-40B4-BE49-F238E27FC236}">
                <a16:creationId xmlns:a16="http://schemas.microsoft.com/office/drawing/2014/main" id="{99826C10-778E-C714-D715-F3335F06A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088BEE-3660-964D-B3BB-3460A825F9C6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367D03-5DAB-FF4D-1C22-0603FCDF07C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8E8AF827-D001-1D34-7A1C-1C0A4DDA79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A31B306-5E0B-5755-98A7-417BDC4A795A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DDFCFF4B-CC04-6445-8CA4-DED9E832A9B2}" type="slidenum">
              <a:rPr lang="en-US" altLang="en-US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176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-mall.fixed.jpg">
            <a:extLst>
              <a:ext uri="{FF2B5EF4-FFF2-40B4-BE49-F238E27FC236}">
                <a16:creationId xmlns:a16="http://schemas.microsoft.com/office/drawing/2014/main" id="{B772DE45-33BB-BBFF-E995-BB3250911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94517-7D2C-4FAE-5712-820E7DC908DE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A28A4-7487-6925-9E9E-3A76F244A7CB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A70F3B55-9F93-8979-3ACF-7732CC3C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366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_Hover_Aerials_Okanagan_6389-6.JPG">
            <a:extLst>
              <a:ext uri="{FF2B5EF4-FFF2-40B4-BE49-F238E27FC236}">
                <a16:creationId xmlns:a16="http://schemas.microsoft.com/office/drawing/2014/main" id="{ECD8F139-D9FE-E89B-9736-5546577AF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3C21A-4150-6065-78A4-D786C34714E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54CB74-8ECF-2679-5588-CA1F58F2E1A4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1C70FCB1-049B-162C-D6F7-274C237E78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302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A Evening-047.jpg">
            <a:extLst>
              <a:ext uri="{FF2B5EF4-FFF2-40B4-BE49-F238E27FC236}">
                <a16:creationId xmlns:a16="http://schemas.microsoft.com/office/drawing/2014/main" id="{FEF2483E-4DDD-5F7D-8EA9-11013894E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5C993-5CD4-451E-6B3B-768A75E45C41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s4b282c2015.png">
            <a:extLst>
              <a:ext uri="{FF2B5EF4-FFF2-40B4-BE49-F238E27FC236}">
                <a16:creationId xmlns:a16="http://schemas.microsoft.com/office/drawing/2014/main" id="{D710AFE4-DD23-F2C4-3F54-51B135EC83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C1B0820-0C15-F314-A6D8-1437E74E94A9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3B45ED28-4276-5A44-A03B-8926456BFAFF}" type="slidenum">
              <a:rPr lang="en-US" altLang="en-US" sz="900" smtClean="0">
                <a:solidFill>
                  <a:srgbClr val="FFFFFF"/>
                </a:solidFill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15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3B4908-940D-834A-B106-6EB99E9FA3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CC471-DC9C-DC44-9A31-CB022AC7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9004" y="4729163"/>
            <a:ext cx="461064" cy="2806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71A05-9D71-5744-B22A-D3ACC12D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036" y="3179978"/>
            <a:ext cx="6290689" cy="545759"/>
          </a:xfrm>
        </p:spPr>
        <p:txBody>
          <a:bodyPr anchor="t" anchorCtr="0">
            <a:normAutofit/>
          </a:bodyPr>
          <a:lstStyle>
            <a:lvl1pPr algn="ctr">
              <a:defRPr sz="2700" b="0" i="0">
                <a:solidFill>
                  <a:schemeClr val="tx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187A7-1EEB-9849-907D-F11F1BEA1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949" y="3814853"/>
            <a:ext cx="6301884" cy="50814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4C6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E471B-7568-E744-9911-9363DF5DD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9762" y="1157288"/>
            <a:ext cx="4786313" cy="13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91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>
            <a:extLst>
              <a:ext uri="{FF2B5EF4-FFF2-40B4-BE49-F238E27FC236}">
                <a16:creationId xmlns:a16="http://schemas.microsoft.com/office/drawing/2014/main" id="{7E2E6299-AEC3-544D-B674-3A8EAED2B9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53E3B7-3D48-2F49-99AC-B7755D6CB118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34C93-2238-D14F-92E9-94CC3CB9341F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C91F5-A3A2-AA46-B4C3-AC0ECAC534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3" y="6015038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pic>
        <p:nvPicPr>
          <p:cNvPr id="9" name="Picture 3" descr="s4b282c2015.png">
            <a:extLst>
              <a:ext uri="{FF2B5EF4-FFF2-40B4-BE49-F238E27FC236}">
                <a16:creationId xmlns:a16="http://schemas.microsoft.com/office/drawing/2014/main" id="{D2589F8F-9E38-484D-81E0-20FBCD63B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018589-E1F5-7346-885A-EB2B985D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95" y="1332646"/>
            <a:ext cx="5414568" cy="167115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lang="en-US" sz="34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592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6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9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69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D9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9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2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271D4-8CA8-314A-A41A-494E6EBA12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3BFA-0988-9A4E-975B-7B4A78DA3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867991"/>
            <a:ext cx="7984672" cy="782392"/>
          </a:xfrm>
        </p:spPr>
        <p:txBody>
          <a:bodyPr lIns="90000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E2DB2-62FC-E14D-8C57-44D2A6400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4391" y="1452966"/>
            <a:ext cx="3290485" cy="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5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499E6C-DFCC-4949-8196-4ADE41082CC6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0E8C72-65D7-724C-B64C-95D33C2F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F6A3AD-2296-3046-82DD-C01D1D443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68" y="794230"/>
            <a:ext cx="452566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ECDEB-5AA5-9841-AA2F-B8D08587FDB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272419-BAF3-3042-8F7D-6F488CF87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07642-1758-304E-AD22-6E22B3FC9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A6950A-816A-124D-ACC4-B5B645DDBF64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CEE34-3A65-3647-B510-C5470B4E6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28125" r="23794"/>
          <a:stretch/>
        </p:blipFill>
        <p:spPr>
          <a:xfrm>
            <a:off x="-9361" y="0"/>
            <a:ext cx="4396468" cy="5143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7BC1AB-C318-304E-BB50-DC9DBB6AF8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BD407D-95DA-6745-8A27-3D10E6ABD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4419" y="825103"/>
            <a:ext cx="4057650" cy="3700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9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499E6C-DFCC-4949-8196-4ADE41082CC6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F7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0E8C72-65D7-724C-B64C-95D33C2F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F6A3AD-2296-3046-82DD-C01D1D443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68" y="794230"/>
            <a:ext cx="452566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ECDEB-5AA5-9841-AA2F-B8D08587FDB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272419-BAF3-3042-8F7D-6F488CF87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07642-1758-304E-AD22-6E22B3FC9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9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A6950A-816A-124D-ACC4-B5B645DDBF64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F7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CEE34-3A65-3647-B510-C5470B4E6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7BC1AB-C318-304E-BB50-DC9DBB6AF8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BD407D-95DA-6745-8A27-3D10E6ABD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4419" y="825103"/>
            <a:ext cx="4057650" cy="3700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13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499E6C-DFCC-4949-8196-4ADE41082CC6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30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0E8C72-65D7-724C-B64C-95D33C2F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F6A3AD-2296-3046-82DD-C01D1D443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68" y="794230"/>
            <a:ext cx="452566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ECDEB-5AA5-9841-AA2F-B8D08587FDB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272419-BAF3-3042-8F7D-6F488CF87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07642-1758-304E-AD22-6E22B3FC9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20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A6950A-816A-124D-ACC4-B5B645DDBF64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30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CEE34-3A65-3647-B510-C5470B4E6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7BC1AB-C318-304E-BB50-DC9DBB6AF8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BD407D-95DA-6745-8A27-3D10E6ABD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4419" y="825103"/>
            <a:ext cx="4057650" cy="3700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3734603791_87ba8475ca_o.jpg">
            <a:extLst>
              <a:ext uri="{FF2B5EF4-FFF2-40B4-BE49-F238E27FC236}">
                <a16:creationId xmlns:a16="http://schemas.microsoft.com/office/drawing/2014/main" id="{E77BE962-0BFE-5C4B-89FB-3B486E8D2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2C7108-0135-6447-A450-C4951534F28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A166D-9B34-2840-A504-DF49F32681BE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5C824A16-1FFC-9447-91A2-5E29DDD0F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431D6C-1F1F-0D46-BA93-7A2AC507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95" y="1332646"/>
            <a:ext cx="5414568" cy="167115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lang="en-US" sz="34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816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7499E6C-DFCC-4949-8196-4ADE41082CC6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0E8C72-65D7-724C-B64C-95D33C2F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F6A3AD-2296-3046-82DD-C01D1D443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68" y="794230"/>
            <a:ext cx="452566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DECDEB-5AA5-9841-AA2F-B8D08587FDBB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272419-BAF3-3042-8F7D-6F488CF87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07642-1758-304E-AD22-6E22B3FC9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8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A6950A-816A-124D-ACC4-B5B645DDBF64}"/>
              </a:ext>
            </a:extLst>
          </p:cNvPr>
          <p:cNvSpPr/>
          <p:nvPr userDrawn="1"/>
        </p:nvSpPr>
        <p:spPr>
          <a:xfrm>
            <a:off x="0" y="0"/>
            <a:ext cx="4396468" cy="5143500"/>
          </a:xfrm>
          <a:prstGeom prst="rect">
            <a:avLst/>
          </a:prstGeom>
          <a:solidFill>
            <a:srgbClr val="FB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CEE34-3A65-3647-B510-C5470B4E6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</a:blip>
          <a:srcRect l="28125" r="23794"/>
          <a:stretch/>
        </p:blipFill>
        <p:spPr>
          <a:xfrm>
            <a:off x="0" y="0"/>
            <a:ext cx="4396468" cy="5143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7BC1AB-C318-304E-BB50-DC9DBB6AF8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004206"/>
            <a:ext cx="409548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A8B76B-4BD8-3D41-9052-42497BF42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13648" y="1115608"/>
            <a:ext cx="3793331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D6889A-F9EF-9A45-8D83-3ED3F96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5" y="220436"/>
            <a:ext cx="3903746" cy="782392"/>
          </a:xfrm>
        </p:spPr>
        <p:txBody>
          <a:bodyPr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BD407D-95DA-6745-8A27-3D10E6ABD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4419" y="825103"/>
            <a:ext cx="4057650" cy="3700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1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rgbClr val="FF7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5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2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rgbClr val="ABC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5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2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5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88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3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14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3F73B06-8AB6-614A-B25B-0A460314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1814" y="4718276"/>
            <a:ext cx="2425886" cy="278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3DEFC9-DB46-FD4B-BECB-A4C48581CC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7032" y="4517792"/>
            <a:ext cx="1671638" cy="4665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185FE-D99F-9042-8E5C-6479D6E773DA}"/>
              </a:ext>
            </a:extLst>
          </p:cNvPr>
          <p:cNvSpPr/>
          <p:nvPr userDrawn="1"/>
        </p:nvSpPr>
        <p:spPr>
          <a:xfrm>
            <a:off x="0" y="2676525"/>
            <a:ext cx="9144000" cy="2466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96CC28-367E-F42E-D58B-F7EE3886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1" y="114300"/>
            <a:ext cx="7089179" cy="782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D82A35-B974-9369-C013-84F6256B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4864" y="47529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D1D6B0-55B5-18AF-971D-0A8D883334A8}"/>
              </a:ext>
            </a:extLst>
          </p:cNvPr>
          <p:cNvSpPr txBox="1">
            <a:spLocks/>
          </p:cNvSpPr>
          <p:nvPr userDrawn="1"/>
        </p:nvSpPr>
        <p:spPr>
          <a:xfrm>
            <a:off x="3438793" y="4767263"/>
            <a:ext cx="2533382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Higher Ed &amp; Research Tech Summit 2022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F992A-557C-5AEF-3AA7-FD0821B7B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9000"/>
          </a:blip>
          <a:srcRect l="-104" t="52037" r="104" b="185"/>
          <a:stretch/>
        </p:blipFill>
        <p:spPr>
          <a:xfrm>
            <a:off x="0" y="2686050"/>
            <a:ext cx="91440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B7CA8-803E-BC17-207E-D56EBB193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082" y="4451117"/>
            <a:ext cx="1671638" cy="4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4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2CBD7-AF8B-E84B-B5CC-9EC45A4DD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5C590-2809-2740-B5DC-4C6ABB8B5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E42EC86-04FE-884B-978A-F3E168E8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</p:spTree>
    <p:extLst>
      <p:ext uri="{BB962C8B-B14F-4D97-AF65-F5344CB8AC3E}">
        <p14:creationId xmlns:p14="http://schemas.microsoft.com/office/powerpoint/2010/main" val="2738564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49D7-C0AC-CB40-9835-5635A18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2CBD7-AF8B-E84B-B5CC-9EC45A4DD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5C590-2809-2740-B5DC-4C6ABB8B5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E42EC86-04FE-884B-978A-F3E168E8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4D9FB-3ABC-1445-B5E1-65160ABBA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032" y="4517793"/>
            <a:ext cx="1671638" cy="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8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>
            <a:extLst>
              <a:ext uri="{FF2B5EF4-FFF2-40B4-BE49-F238E27FC236}">
                <a16:creationId xmlns:a16="http://schemas.microsoft.com/office/drawing/2014/main" id="{218D71B7-5DEB-D64E-B374-3C99D30B5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B7B77C-F3F3-A24D-BE18-ADC193FB7218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A66AA-1BA8-944D-9CC2-9E9430CCF799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5EB64215-FEB7-3048-A245-DF48061DE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3CE8F6A-7A4B-A846-825E-E46B7DA7CE91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7D7A0556-00C3-3D44-A9D6-EC08C577FB19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63E03F-3048-1246-B3C0-5DB730C7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7" y="1275606"/>
            <a:ext cx="5414568" cy="79208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400"/>
              </a:lnSpc>
              <a:defRPr lang="en-US" sz="28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5379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08FE-57E9-FF4F-8A84-8779ECA2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132F2-ECAC-154D-95D5-EDFCD381F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38" y="1118080"/>
            <a:ext cx="373261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07C93-1153-B749-9D6A-8D312F088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0855" y="1118080"/>
            <a:ext cx="379333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74790D-01EE-F242-8C57-57B380B75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784E631-3865-FB47-8AAB-E2968401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24BE2-0A31-034F-A906-FDC586F85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032" y="4517793"/>
            <a:ext cx="1671638" cy="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02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0778-B5B0-214B-A56C-55570986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74FDFF-9AA2-EB4D-AF18-3E41A45EF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A93BDF9-0ADF-2943-A496-C2006E36E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</p:spTree>
    <p:extLst>
      <p:ext uri="{BB962C8B-B14F-4D97-AF65-F5344CB8AC3E}">
        <p14:creationId xmlns:p14="http://schemas.microsoft.com/office/powerpoint/2010/main" val="99948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0778-B5B0-214B-A56C-55570986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74FDFF-9AA2-EB4D-AF18-3E41A45EF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A93BDF9-0ADF-2943-A496-C2006E36E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8BCDE-1020-3C43-A2CC-D9F69395C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032" y="4517793"/>
            <a:ext cx="1671638" cy="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0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D33590-BF91-064D-8166-49DC6D264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4BE5330-9AA4-2249-A8D2-2377B32DE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</p:spTree>
    <p:extLst>
      <p:ext uri="{BB962C8B-B14F-4D97-AF65-F5344CB8AC3E}">
        <p14:creationId xmlns:p14="http://schemas.microsoft.com/office/powerpoint/2010/main" val="2817189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D33590-BF91-064D-8166-49DC6D264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4BE5330-9AA4-2249-A8D2-2377B32DE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8EA27-214A-DF49-AE11-011354B22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032" y="4517793"/>
            <a:ext cx="1671638" cy="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OA Evening-032.jpg">
            <a:extLst>
              <a:ext uri="{FF2B5EF4-FFF2-40B4-BE49-F238E27FC236}">
                <a16:creationId xmlns:a16="http://schemas.microsoft.com/office/drawing/2014/main" id="{BF0FB2EE-3DA3-E144-B61C-A6C77BE2C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BCD6C1-0A3A-2E49-BECD-658ABF4BB292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D78A4A-DE26-F34F-BE4A-FD0BA7CF9C9B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2948CE5A-A15F-3C43-A8B0-98A2214F84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4BF229-5D46-9146-ABF6-3E022F12FB9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3A4F131B-37D6-094E-B94D-D3E452E2CD19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E8C08B-A92D-E946-AEAC-6B3D60A7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7" y="1275606"/>
            <a:ext cx="5414568" cy="79208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400"/>
              </a:lnSpc>
              <a:defRPr lang="en-US" sz="28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121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>
            <a:extLst>
              <a:ext uri="{FF2B5EF4-FFF2-40B4-BE49-F238E27FC236}">
                <a16:creationId xmlns:a16="http://schemas.microsoft.com/office/drawing/2014/main" id="{5646EFC0-A235-1A4D-9310-D61730973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23F8D1-4D09-A742-A675-B752B9B6FEA9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62495-F506-D04A-A837-31DE743A878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B25E7803-987B-654E-8B14-3FBCD8A8D9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F2E9A7-3682-0A44-9260-F51464DEE53B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6D920A11-BE16-DC4A-BEE9-DAE58F156D57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F8EB83-3D6D-DF46-8002-EF5F1C70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7" y="1275606"/>
            <a:ext cx="5414568" cy="79208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400"/>
              </a:lnSpc>
              <a:defRPr lang="en-US" sz="28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7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4b282c2015.png">
            <a:extLst>
              <a:ext uri="{FF2B5EF4-FFF2-40B4-BE49-F238E27FC236}">
                <a16:creationId xmlns:a16="http://schemas.microsoft.com/office/drawing/2014/main" id="{BE35A530-EC03-604F-85AB-5083EB70F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71B9A5-42B8-A943-A2E2-A38DAD565A63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BDA7D734-BA60-C042-BE0F-86E0AEA7AA42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C6DE5-6CEF-9440-B1A6-ABD0F75D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12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CE7E4067-49DE-2745-A17C-89130E6B7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B4E7D-7FEB-8A4D-96D8-494D2593E94C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F33A4878-B106-B94B-A5E4-7D96EA644603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721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62863F-E41E-224A-97FD-6D968AD1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31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191" r:id="rId2"/>
    <p:sldLayoutId id="2147485192" r:id="rId3"/>
    <p:sldLayoutId id="2147485193" r:id="rId4"/>
    <p:sldLayoutId id="2147485194" r:id="rId5"/>
    <p:sldLayoutId id="2147485195" r:id="rId6"/>
    <p:sldLayoutId id="2147485196" r:id="rId7"/>
    <p:sldLayoutId id="2147485197" r:id="rId8"/>
    <p:sldLayoutId id="2147485198" r:id="rId9"/>
    <p:sldLayoutId id="2147485199" r:id="rId10"/>
    <p:sldLayoutId id="2147485200" r:id="rId11"/>
    <p:sldLayoutId id="2147485201" r:id="rId12"/>
    <p:sldLayoutId id="2147485202" r:id="rId13"/>
    <p:sldLayoutId id="2147485203" r:id="rId14"/>
    <p:sldLayoutId id="2147485204" r:id="rId15"/>
    <p:sldLayoutId id="2147485205" r:id="rId16"/>
    <p:sldLayoutId id="2147485206" r:id="rId17"/>
    <p:sldLayoutId id="2147485207" r:id="rId18"/>
    <p:sldLayoutId id="2147485208" r:id="rId19"/>
    <p:sldLayoutId id="2147485209" r:id="rId20"/>
    <p:sldLayoutId id="2147485210" r:id="rId21"/>
    <p:sldLayoutId id="2147485212" r:id="rId22"/>
    <p:sldLayoutId id="2147485213" r:id="rId23"/>
    <p:sldLayoutId id="2147485214" r:id="rId24"/>
    <p:sldLayoutId id="2147485215" r:id="rId25"/>
    <p:sldLayoutId id="2147485216" r:id="rId26"/>
    <p:sldLayoutId id="2147485217" r:id="rId2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52EBF4-6D0F-664B-8015-ED0D1F4763B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755005" y="0"/>
            <a:ext cx="3388995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81434-43F1-B84F-A6BB-38498E52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1" y="0"/>
            <a:ext cx="7089179" cy="782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4890-039F-B945-AE54-9892A17C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52" y="1087292"/>
            <a:ext cx="7632850" cy="2949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96B63-DF77-894E-B6A3-5CAE9C166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64" y="4638675"/>
            <a:ext cx="461064" cy="28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00D3F1-D693-6849-8450-DBB154E695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5885F-887E-2E4D-88A7-57FC5BC86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493" y="4652963"/>
            <a:ext cx="25333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Higher Ed &amp; Research Tech Summit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8895D-81FD-854A-BC0C-3B778E8ED71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17032" y="4517793"/>
            <a:ext cx="1671638" cy="4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9" r:id="rId1"/>
    <p:sldLayoutId id="2147485220" r:id="rId2"/>
    <p:sldLayoutId id="2147485221" r:id="rId3"/>
    <p:sldLayoutId id="2147485222" r:id="rId4"/>
    <p:sldLayoutId id="2147485223" r:id="rId5"/>
    <p:sldLayoutId id="2147485224" r:id="rId6"/>
    <p:sldLayoutId id="2147485225" r:id="rId7"/>
    <p:sldLayoutId id="2147485226" r:id="rId8"/>
    <p:sldLayoutId id="2147485227" r:id="rId9"/>
    <p:sldLayoutId id="2147485228" r:id="rId10"/>
    <p:sldLayoutId id="2147485229" r:id="rId11"/>
    <p:sldLayoutId id="2147485230" r:id="rId12"/>
    <p:sldLayoutId id="2147485231" r:id="rId13"/>
    <p:sldLayoutId id="2147485232" r:id="rId14"/>
    <p:sldLayoutId id="2147485233" r:id="rId15"/>
    <p:sldLayoutId id="2147485234" r:id="rId16"/>
    <p:sldLayoutId id="2147485235" r:id="rId17"/>
    <p:sldLayoutId id="2147485236" r:id="rId18"/>
    <p:sldLayoutId id="2147485237" r:id="rId19"/>
    <p:sldLayoutId id="2147485238" r:id="rId20"/>
    <p:sldLayoutId id="2147485239" r:id="rId21"/>
    <p:sldLayoutId id="2147485240" r:id="rId22"/>
    <p:sldLayoutId id="2147485241" r:id="rId23"/>
    <p:sldLayoutId id="2147485242" r:id="rId24"/>
    <p:sldLayoutId id="2147485243" r:id="rId25"/>
    <p:sldLayoutId id="2147485244" r:id="rId26"/>
    <p:sldLayoutId id="2147485245" r:id="rId2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.socrative.com/login/student/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.socrative.com/login/studen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l-its-umich-edu/my-learning-analytics/" TargetMode="Externa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.socrative.com/login/studen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.socrative.com/login/studen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mlhots/5473256613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B2CB-752C-1048-B5F2-005FE42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555526"/>
            <a:ext cx="7984672" cy="4320480"/>
          </a:xfrm>
        </p:spPr>
        <p:txBody>
          <a:bodyPr/>
          <a:lstStyle/>
          <a:p>
            <a:pPr marL="139700" lvl="1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Before we get started… why are you here? 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Room: JLO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D9FB1-BC8F-DA3D-B66B-424ADFDA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65491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BBDCC4B8-7F42-7201-3EDA-B6E58FB5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654"/>
            <a:ext cx="91440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BAE66D-9DBB-6130-2D99-322324C3A21A}"/>
              </a:ext>
            </a:extLst>
          </p:cNvPr>
          <p:cNvSpPr/>
          <p:nvPr/>
        </p:nvSpPr>
        <p:spPr>
          <a:xfrm>
            <a:off x="5364163" y="3325316"/>
            <a:ext cx="855027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i="1" dirty="0">
                <a:latin typeface="Arial" charset="0"/>
                <a:ea typeface="ＭＳ Ｐゴシック" charset="-128"/>
              </a:rPr>
              <a:t>http://</a:t>
            </a:r>
            <a:r>
              <a:rPr lang="en-US" sz="1050" i="1" dirty="0" err="1">
                <a:latin typeface="Arial" charset="0"/>
                <a:ea typeface="ＭＳ Ｐゴシック" charset="-128"/>
              </a:rPr>
              <a:t>images.slideplayer.com</a:t>
            </a:r>
            <a:r>
              <a:rPr lang="en-US" sz="1050" i="1" dirty="0">
                <a:latin typeface="Arial" charset="0"/>
                <a:ea typeface="ＭＳ Ｐゴシック" charset="-128"/>
              </a:rPr>
              <a:t>/15/4703506/slides/slide_42.jpg</a:t>
            </a:r>
          </a:p>
        </p:txBody>
      </p:sp>
    </p:spTree>
    <p:extLst>
      <p:ext uri="{BB962C8B-B14F-4D97-AF65-F5344CB8AC3E}">
        <p14:creationId xmlns:p14="http://schemas.microsoft.com/office/powerpoint/2010/main" val="117540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502523F8-2CF9-339E-DC98-89A31F56F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894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2871943E-965F-BD4B-7901-A129FE50E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0800"/>
            <a:ext cx="81470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4" descr="etric Profiles">
            <a:extLst>
              <a:ext uri="{FF2B5EF4-FFF2-40B4-BE49-F238E27FC236}">
                <a16:creationId xmlns:a16="http://schemas.microsoft.com/office/drawing/2014/main" id="{F8A63CB1-D791-9458-783E-16B521CB4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1" name="Picture 13">
            <a:extLst>
              <a:ext uri="{FF2B5EF4-FFF2-40B4-BE49-F238E27FC236}">
                <a16:creationId xmlns:a16="http://schemas.microsoft.com/office/drawing/2014/main" id="{8F7076FE-4498-A073-8B3E-A2454A23C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914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D33BA-D43E-F74F-F2FE-36E3C993F6F3}"/>
              </a:ext>
            </a:extLst>
          </p:cNvPr>
          <p:cNvSpPr txBox="1"/>
          <p:nvPr/>
        </p:nvSpPr>
        <p:spPr>
          <a:xfrm>
            <a:off x="107950" y="123825"/>
            <a:ext cx="7704138" cy="73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lnSpc>
                <a:spcPts val="2100"/>
              </a:lnSpc>
              <a:spcAft>
                <a:spcPts val="0"/>
              </a:spcAft>
              <a:defRPr/>
            </a:pPr>
            <a:r>
              <a:rPr lang="en-US" sz="1800" b="1" cap="all" spc="30" dirty="0">
                <a:solidFill>
                  <a:srgbClr val="0C2344"/>
                </a:solidFill>
                <a:latin typeface="Arial"/>
                <a:ea typeface="ＭＳ Ｐゴシック" charset="-128"/>
                <a:cs typeface="Arial"/>
              </a:rPr>
              <a:t>Caliper event model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4" descr="etric Profiles">
            <a:extLst>
              <a:ext uri="{FF2B5EF4-FFF2-40B4-BE49-F238E27FC236}">
                <a16:creationId xmlns:a16="http://schemas.microsoft.com/office/drawing/2014/main" id="{F8A63CB1-D791-9458-783E-16B521CB4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0" name="Picture 12">
            <a:extLst>
              <a:ext uri="{FF2B5EF4-FFF2-40B4-BE49-F238E27FC236}">
                <a16:creationId xmlns:a16="http://schemas.microsoft.com/office/drawing/2014/main" id="{91BAF6A7-A178-B1AC-24A9-71F62E179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075"/>
            <a:ext cx="914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3">
            <a:extLst>
              <a:ext uri="{FF2B5EF4-FFF2-40B4-BE49-F238E27FC236}">
                <a16:creationId xmlns:a16="http://schemas.microsoft.com/office/drawing/2014/main" id="{8F7076FE-4498-A073-8B3E-A2454A23C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914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D33BA-D43E-F74F-F2FE-36E3C993F6F3}"/>
              </a:ext>
            </a:extLst>
          </p:cNvPr>
          <p:cNvSpPr txBox="1"/>
          <p:nvPr/>
        </p:nvSpPr>
        <p:spPr>
          <a:xfrm>
            <a:off x="107950" y="123825"/>
            <a:ext cx="7704138" cy="73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lnSpc>
                <a:spcPts val="2100"/>
              </a:lnSpc>
              <a:spcAft>
                <a:spcPts val="0"/>
              </a:spcAft>
              <a:defRPr/>
            </a:pPr>
            <a:r>
              <a:rPr lang="en-US" sz="1800" b="1" cap="all" spc="30" dirty="0">
                <a:solidFill>
                  <a:srgbClr val="0C2344"/>
                </a:solidFill>
                <a:latin typeface="Arial"/>
                <a:ea typeface="ＭＳ Ｐゴシック" charset="-128"/>
                <a:cs typeface="Arial"/>
              </a:rPr>
              <a:t>Caliper event model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EB0D6-CD37-7117-A646-55C5ADCDB8EC}"/>
              </a:ext>
            </a:extLst>
          </p:cNvPr>
          <p:cNvSpPr/>
          <p:nvPr/>
        </p:nvSpPr>
        <p:spPr>
          <a:xfrm>
            <a:off x="107950" y="1968500"/>
            <a:ext cx="3452813" cy="36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ts val="2100"/>
              </a:lnSpc>
              <a:spcAft>
                <a:spcPts val="0"/>
              </a:spcAft>
              <a:defRPr/>
            </a:pPr>
            <a:r>
              <a:rPr lang="en-US" sz="1800" b="1" cap="all" spc="30" dirty="0">
                <a:solidFill>
                  <a:srgbClr val="0C2344"/>
                </a:solidFill>
                <a:latin typeface="Arial"/>
                <a:ea typeface="ＭＳ Ｐゴシック" charset="-128"/>
                <a:cs typeface="Arial"/>
              </a:rPr>
              <a:t>Caliper metric profiles</a:t>
            </a:r>
          </a:p>
        </p:txBody>
      </p:sp>
    </p:spTree>
    <p:extLst>
      <p:ext uri="{BB962C8B-B14F-4D97-AF65-F5344CB8AC3E}">
        <p14:creationId xmlns:p14="http://schemas.microsoft.com/office/powerpoint/2010/main" val="404532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4" descr="etric Profiles">
            <a:extLst>
              <a:ext uri="{FF2B5EF4-FFF2-40B4-BE49-F238E27FC236}">
                <a16:creationId xmlns:a16="http://schemas.microsoft.com/office/drawing/2014/main" id="{F8A63CB1-D791-9458-783E-16B521CB4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0" name="Picture 12">
            <a:extLst>
              <a:ext uri="{FF2B5EF4-FFF2-40B4-BE49-F238E27FC236}">
                <a16:creationId xmlns:a16="http://schemas.microsoft.com/office/drawing/2014/main" id="{91BAF6A7-A178-B1AC-24A9-71F62E179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075"/>
            <a:ext cx="914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3">
            <a:extLst>
              <a:ext uri="{FF2B5EF4-FFF2-40B4-BE49-F238E27FC236}">
                <a16:creationId xmlns:a16="http://schemas.microsoft.com/office/drawing/2014/main" id="{8F7076FE-4498-A073-8B3E-A2454A23C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914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D33BA-D43E-F74F-F2FE-36E3C993F6F3}"/>
              </a:ext>
            </a:extLst>
          </p:cNvPr>
          <p:cNvSpPr txBox="1"/>
          <p:nvPr/>
        </p:nvSpPr>
        <p:spPr>
          <a:xfrm>
            <a:off x="107950" y="123825"/>
            <a:ext cx="7704138" cy="73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lnSpc>
                <a:spcPts val="2100"/>
              </a:lnSpc>
              <a:spcAft>
                <a:spcPts val="0"/>
              </a:spcAft>
              <a:defRPr/>
            </a:pPr>
            <a:r>
              <a:rPr lang="en-US" sz="1800" b="1" cap="all" spc="30" dirty="0">
                <a:solidFill>
                  <a:srgbClr val="0C2344"/>
                </a:solidFill>
                <a:latin typeface="Arial"/>
                <a:ea typeface="ＭＳ Ｐゴシック" charset="-128"/>
                <a:cs typeface="Arial"/>
              </a:rPr>
              <a:t>Caliper event model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7EB0D6-CD37-7117-A646-55C5ADCDB8EC}"/>
              </a:ext>
            </a:extLst>
          </p:cNvPr>
          <p:cNvSpPr/>
          <p:nvPr/>
        </p:nvSpPr>
        <p:spPr>
          <a:xfrm>
            <a:off x="107950" y="1968500"/>
            <a:ext cx="3452813" cy="36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ts val="2100"/>
              </a:lnSpc>
              <a:spcAft>
                <a:spcPts val="0"/>
              </a:spcAft>
              <a:defRPr/>
            </a:pPr>
            <a:r>
              <a:rPr lang="en-US" sz="1800" b="1" cap="all" spc="30" dirty="0">
                <a:solidFill>
                  <a:srgbClr val="0C2344"/>
                </a:solidFill>
                <a:latin typeface="Arial"/>
                <a:ea typeface="ＭＳ Ｐゴシック" charset="-128"/>
                <a:cs typeface="Arial"/>
              </a:rPr>
              <a:t>Caliper metric profiles</a:t>
            </a:r>
          </a:p>
        </p:txBody>
      </p:sp>
      <p:pic>
        <p:nvPicPr>
          <p:cNvPr id="32774" name="Picture 16">
            <a:extLst>
              <a:ext uri="{FF2B5EF4-FFF2-40B4-BE49-F238E27FC236}">
                <a16:creationId xmlns:a16="http://schemas.microsoft.com/office/drawing/2014/main" id="{5305AE01-EBD2-9641-9F81-37E3A6CB4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713"/>
            <a:ext cx="9144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17">
            <a:extLst>
              <a:ext uri="{FF2B5EF4-FFF2-40B4-BE49-F238E27FC236}">
                <a16:creationId xmlns:a16="http://schemas.microsoft.com/office/drawing/2014/main" id="{82BF2E14-3982-16EF-5362-F3E66DE68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467100"/>
            <a:ext cx="5759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CALIPER FORUM PROFILE</a:t>
            </a:r>
          </a:p>
        </p:txBody>
      </p:sp>
    </p:spTree>
    <p:extLst>
      <p:ext uri="{BB962C8B-B14F-4D97-AF65-F5344CB8AC3E}">
        <p14:creationId xmlns:p14="http://schemas.microsoft.com/office/powerpoint/2010/main" val="405643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BBB27090-4E9F-0C53-BCF6-FFE43E649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1005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DFB225-85B9-3343-5A74-60A7C891DD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/>
              <a:t>UBC’s approach for learning events</a:t>
            </a:r>
            <a:endParaRPr dirty="0"/>
          </a:p>
        </p:txBody>
      </p:sp>
      <p:sp>
        <p:nvSpPr>
          <p:cNvPr id="34818" name="Text Placeholder 2">
            <a:extLst>
              <a:ext uri="{FF2B5EF4-FFF2-40B4-BE49-F238E27FC236}">
                <a16:creationId xmlns:a16="http://schemas.microsoft.com/office/drawing/2014/main" id="{D7054883-EFB1-FFCE-355E-284BF681E2AF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Preference for Caliper over </a:t>
            </a:r>
            <a:r>
              <a:rPr lang="en-US" altLang="en-US" dirty="0" err="1">
                <a:ea typeface="ＭＳ Ｐゴシック" panose="020B0600070205080204" pitchFamily="34" charset="-128"/>
              </a:rPr>
              <a:t>xAPI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More structured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Established community and processes for contributing to the specification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Sensors generally well-maintained alongside specification releases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hlinkClick r:id=""/>
              </a:rPr>
              <a:t>https://www.imsglobal.org/activity/caliper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hlinkClick r:id=""/>
              </a:rPr>
              <a:t>https://github.com/IMSGlobal?q=caliper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Andrew Gardener did a lot of work in this area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Instrumented </a:t>
            </a:r>
            <a:r>
              <a:rPr lang="en-US" altLang="en-US" dirty="0" err="1">
                <a:ea typeface="ＭＳ Ｐゴシック" panose="020B0600070205080204" pitchFamily="34" charset="-128"/>
              </a:rPr>
              <a:t>ComPAIR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iPeer</a:t>
            </a:r>
            <a:r>
              <a:rPr lang="en-US" altLang="en-US" dirty="0">
                <a:ea typeface="ＭＳ Ｐゴシック" panose="020B0600070205080204" pitchFamily="34" charset="-128"/>
              </a:rPr>
              <a:t>, UBC Blogs, UBC Wiki,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WeBWork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Active contributor to the Caliper 1.2 specification and sensors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Received an IMS Higher Education Leadership Award in 2019 for his work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13CFFB-6B8D-04BE-5D27-AF3E7855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599"/>
            <a:ext cx="9114716" cy="43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CB29D-BD64-A563-1B52-2F1EF505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448"/>
            <a:ext cx="8981306" cy="29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31DFD-C3F7-1B4E-93A0-DFDF87B44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227" y="3179978"/>
            <a:ext cx="6950149" cy="545759"/>
          </a:xfrm>
        </p:spPr>
        <p:txBody>
          <a:bodyPr lIns="67500" anchor="t" anchorCtr="0">
            <a:noAutofit/>
          </a:bodyPr>
          <a:lstStyle/>
          <a:p>
            <a:r>
              <a:rPr lang="en-US" sz="3600" dirty="0">
                <a:latin typeface="Arial"/>
                <a:ea typeface="Roboto Medium"/>
                <a:cs typeface="Arial"/>
              </a:rPr>
              <a:t>Learning Events and Learning Record Stores: A Practical Introduction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788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7EE796-CA84-8F70-0159-55C2E1E5D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US" dirty="0"/>
              <a:t>Events go to </a:t>
            </a:r>
            <a:r>
              <a:rPr dirty="0"/>
              <a:t>Our learning record store</a:t>
            </a:r>
          </a:p>
        </p:txBody>
      </p:sp>
      <p:sp>
        <p:nvSpPr>
          <p:cNvPr id="37890" name="Text Placeholder 2">
            <a:extLst>
              <a:ext uri="{FF2B5EF4-FFF2-40B4-BE49-F238E27FC236}">
                <a16:creationId xmlns:a16="http://schemas.microsoft.com/office/drawing/2014/main" id="{2B736610-BE01-B3FF-8DF2-0BCE6D85DEA5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Built on AWS using serverless and streaming data services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~2500 lines of CloudFormation YAML that define the LRS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Lambdas are written in Node.js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Intent is to release under an open source license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Acknowledgements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Scott McMillan was the initial author and deserves acknowledgement for the many headaches he endured while defining an API Gateway in CloudFormation.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Sung Hwang and Justin Lee have continued work, notably improving performance and capturing events that fail to process.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1B3E4983-6373-31B8-8545-AF6DC8BD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" y="627534"/>
            <a:ext cx="10336950" cy="39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2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2E5882-C5AF-3990-EE93-BF7C11BD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0765"/>
            <a:ext cx="8351760" cy="50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9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60EE01-5695-D5AD-1C52-0250216C8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264901"/>
              </p:ext>
            </p:extLst>
          </p:nvPr>
        </p:nvGraphicFramePr>
        <p:xfrm>
          <a:off x="107504" y="123473"/>
          <a:ext cx="8280920" cy="4968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4429">
                  <a:extLst>
                    <a:ext uri="{9D8B030D-6E8A-4147-A177-3AD203B41FA5}">
                      <a16:colId xmlns:a16="http://schemas.microsoft.com/office/drawing/2014/main" val="4037479833"/>
                    </a:ext>
                  </a:extLst>
                </a:gridCol>
                <a:gridCol w="5056491">
                  <a:extLst>
                    <a:ext uri="{9D8B030D-6E8A-4147-A177-3AD203B41FA5}">
                      <a16:colId xmlns:a16="http://schemas.microsoft.com/office/drawing/2014/main" val="3657847742"/>
                    </a:ext>
                  </a:extLst>
                </a:gridCol>
              </a:tblGrid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>
                          <a:effectLst/>
                        </a:rPr>
                        <a:t>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urn:uuid:6150ecad-36c6-4629-9a76-0df60228e7be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1916657534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>
                          <a:effectLst/>
                        </a:rPr>
                        <a:t>type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AssignableEvent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729101841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>
                          <a:effectLst/>
                        </a:rPr>
                        <a:t>action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submitted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640737287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event_time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2023-01-22T10:47:03.310Z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4141915705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ed_app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http://canvas.ubc.ca/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2029888486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course_offering_id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11111000000022222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2462641362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actor_id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urn:instructure:canvas:user:111110000000555555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299602059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session_id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Null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893843425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statement_type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caliper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77669712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statement_version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http://purl.imsglobal.org/ctx/caliper/v1p1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864813295"/>
                  </a:ext>
                </a:extLst>
              </a:tr>
              <a:tr h="401645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>
                          <a:effectLst/>
                        </a:rPr>
                        <a:t>event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{"@context":"http://purl.imsglobal.org/ctx/caliper/v1p1","id":"urn:uuid:6150ecad-36c6-4629-9a76-0df60228e7be","type":"AssignableEvent",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2383565006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object_id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urn:instructure:canvas:submission:112240000110123456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919916340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udm_course_offering_id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Null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855183588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udm_actor_id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Null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1983367046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urn:instructure:canvas:course:11111000000022222:user:111110000000555555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719167915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membership_type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Membership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3855597931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membership_organization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</a:rPr>
                        <a:t>urn:instructure:canvas:course:11111000000022222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550383420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membership_role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Null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1840646665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membership_status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Null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2311865003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membership_date_created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Null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4019808652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group_id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urn:instructure:canvas:course:11111000000022222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1362694379"/>
                  </a:ext>
                </a:extLst>
              </a:tr>
              <a:tr h="21747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b="1" u="none" strike="noStrike" dirty="0" err="1">
                          <a:effectLst/>
                        </a:rPr>
                        <a:t>group_type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 err="1">
                          <a:effectLst/>
                        </a:rPr>
                        <a:t>CourseOffering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/>
                </a:tc>
                <a:extLst>
                  <a:ext uri="{0D108BD9-81ED-4DB2-BD59-A6C34878D82A}">
                    <a16:rowId xmlns:a16="http://schemas.microsoft.com/office/drawing/2014/main" val="4161598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2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D6B2E-F489-71C5-BA5A-827414F6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857250"/>
            <a:ext cx="3429000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87994-8262-C60D-9B72-CEA56313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67494"/>
            <a:ext cx="7984672" cy="4608512"/>
          </a:xfrm>
        </p:spPr>
        <p:txBody>
          <a:bodyPr/>
          <a:lstStyle/>
          <a:p>
            <a:pPr marL="139700" lvl="1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How’s it going?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Room: JLO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95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857B51-2182-BB20-A08A-080B593A6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CA" dirty="0"/>
              <a:t>UBC’s learning data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44FCA-6915-617C-20B5-90C05115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9337"/>
            <a:ext cx="8816041" cy="3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39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B35B7D-DB26-1E69-99B7-7542DD2C84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125" y="1908175"/>
            <a:ext cx="5430838" cy="1671638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My Learning analytics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A5BBF-C1C4-6D09-02EA-034A235671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125" y="2427288"/>
            <a:ext cx="5430838" cy="322262"/>
          </a:xfrm>
        </p:spPr>
        <p:txBody>
          <a:bodyPr/>
          <a:lstStyle/>
          <a:p>
            <a:pPr>
              <a:defRPr/>
            </a:pPr>
            <a:r>
              <a:rPr lang="en-US" dirty="0"/>
              <a:t>Student Dashboard</a:t>
            </a:r>
          </a:p>
          <a:p>
            <a:pPr>
              <a:defRPr/>
            </a:pPr>
            <a:r>
              <a:rPr lang="en-US" dirty="0"/>
              <a:t>Python, Django, React, MySQL</a:t>
            </a:r>
          </a:p>
          <a:p>
            <a:pPr>
              <a:defRPr/>
            </a:pPr>
            <a:r>
              <a:rPr lang="en-US" dirty="0">
                <a:hlinkClick r:id="rId2"/>
              </a:rPr>
              <a:t>https://github.com/tl-its-umich-edu/my-learning-analytics/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Resources Accessed page view">
            <a:extLst>
              <a:ext uri="{FF2B5EF4-FFF2-40B4-BE49-F238E27FC236}">
                <a16:creationId xmlns:a16="http://schemas.microsoft.com/office/drawing/2014/main" id="{6CEF191C-C162-969C-6A49-1590668C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0662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4D36EACC-5E93-F979-0A32-427D70A1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75F8AF95-2609-45ED-DEA3-21D831B6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D6B2E-F489-71C5-BA5A-827414F6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857250"/>
            <a:ext cx="3429000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87994-8262-C60D-9B72-CEA56313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67494"/>
            <a:ext cx="7984672" cy="4608512"/>
          </a:xfrm>
        </p:spPr>
        <p:txBody>
          <a:bodyPr/>
          <a:lstStyle/>
          <a:p>
            <a:pPr marL="139700" lvl="1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More Socrative Questions!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Room: JLO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87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D74325-89FA-0BC3-196E-F98F0E449C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1779588"/>
            <a:ext cx="5430838" cy="1671637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Course insights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2824C-D3FC-08B7-8F4E-C44BA99C9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2227263"/>
            <a:ext cx="5430838" cy="320675"/>
          </a:xfrm>
        </p:spPr>
        <p:txBody>
          <a:bodyPr/>
          <a:lstStyle/>
          <a:p>
            <a:pPr>
              <a:defRPr/>
            </a:pPr>
            <a:r>
              <a:rPr lang="en-US" dirty="0"/>
              <a:t>Instructor Dashboard</a:t>
            </a:r>
          </a:p>
          <a:p>
            <a:pPr>
              <a:defRPr/>
            </a:pPr>
            <a:r>
              <a:rPr lang="en-US" dirty="0"/>
              <a:t>Python, Django, React, PostgreSQL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D942B-A1B5-20CE-A2CE-07815939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" y="987574"/>
            <a:ext cx="9083460" cy="3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62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BB11A0-C3D5-4753-EEF6-71DCD769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28" y="-20538"/>
            <a:ext cx="491174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D70B6F-7B63-2F85-F224-39F74C6B7E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Problems with learning event data!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E113-2720-04C2-C8FF-F9A5B896D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738" y="1131888"/>
            <a:ext cx="3988245" cy="36718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dirty="0"/>
              <a:t>A lack of attention to learning ecosystems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dirty="0"/>
              <a:t>A lack of consistent data policies and practices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dirty="0"/>
              <a:t>Poor implementations of standards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dirty="0"/>
              <a:t>Competing standards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dirty="0"/>
              <a:t>Attempts to treat learning data as a unique competitive advantage hurt us all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ea typeface="ＭＳ Ｐゴシック" panose="020B0600070205080204" pitchFamily="34" charset="-128"/>
              <a:hlinkClick r:id="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  <a:hlinkClick r:id=""/>
              </a:rPr>
              <a:t>Creating Data for Learning Analytics Ecosystems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 err="1">
                <a:ea typeface="ＭＳ Ｐゴシック" panose="020B0600070205080204" pitchFamily="34" charset="-128"/>
              </a:rPr>
              <a:t>Kitto</a:t>
            </a:r>
            <a:r>
              <a:rPr lang="en-US" altLang="en-US" dirty="0">
                <a:ea typeface="ＭＳ Ｐゴシック" panose="020B0600070205080204" pitchFamily="34" charset="-128"/>
              </a:rPr>
              <a:t>, Whitmer, Silvers, Webb)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479A7-F174-A1FC-E570-53E13E4E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72" y="1034956"/>
            <a:ext cx="3404220" cy="34042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F47CE3-CB61-A746-FC72-50585B4CA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What’s next for the </a:t>
            </a:r>
            <a:r>
              <a:rPr dirty="0" err="1"/>
              <a:t>lrs</a:t>
            </a:r>
            <a:r>
              <a:rPr dirty="0"/>
              <a:t>?</a:t>
            </a:r>
          </a:p>
        </p:txBody>
      </p:sp>
      <p:sp>
        <p:nvSpPr>
          <p:cNvPr id="49154" name="Text Placeholder 2">
            <a:extLst>
              <a:ext uri="{FF2B5EF4-FFF2-40B4-BE49-F238E27FC236}">
                <a16:creationId xmlns:a16="http://schemas.microsoft.com/office/drawing/2014/main" id="{FA63A5A7-D052-8249-F5C5-C092598FDCD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Build an access framework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Build curated data sets for dashboards, reports and tools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Instrument additional tools and refine existing tools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Work with vendors to provide data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Work through a myriad of inevitable and unavoidable data issues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Actually leveraging the real-time stream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Open source! Plus our other projects: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VPC, Lakehouse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Canvas Data Sync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Course Insights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5D6B2E-F489-71C5-BA5A-827414F6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857250"/>
            <a:ext cx="3429000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87994-8262-C60D-9B72-CEA56313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267494"/>
            <a:ext cx="7984672" cy="4608512"/>
          </a:xfrm>
        </p:spPr>
        <p:txBody>
          <a:bodyPr/>
          <a:lstStyle/>
          <a:p>
            <a:pPr marL="139700" lvl="1" indent="0"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bg1"/>
                </a:solidFill>
              </a:rPr>
              <a:t>The last slide, in the last time slot of the day…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Room: JLO</a:t>
            </a:r>
            <a:br>
              <a:rPr lang="en-US" altLang="en-US" sz="2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30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4065-70E9-1543-AC62-3C9779F6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jeff.longland@ubc.ca</a:t>
            </a:r>
            <a:br>
              <a:rPr lang="en-US" dirty="0"/>
            </a:br>
            <a:r>
              <a:rPr lang="en-US" dirty="0"/>
              <a:t>UBC Learning Technology Hub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1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857B51-2182-BB20-A08A-080B593A6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CA" dirty="0"/>
              <a:t>I’m talking, but this is the work of many people</a:t>
            </a:r>
          </a:p>
        </p:txBody>
      </p:sp>
      <p:pic>
        <p:nvPicPr>
          <p:cNvPr id="23554" name="Picture 2" descr="https://ctlt-learninganalytics.sites.olt.ubc.ca/files/2018/11/andrew_gardener_ubc.jpg">
            <a:extLst>
              <a:ext uri="{FF2B5EF4-FFF2-40B4-BE49-F238E27FC236}">
                <a16:creationId xmlns:a16="http://schemas.microsoft.com/office/drawing/2014/main" id="{5242A554-0DA8-285C-BFC4-0D8B1D5D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244850"/>
            <a:ext cx="2095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s://ctlt-learninganalytics.sites.olt.ubc.ca/files/2019/02/2019.01.07_justinlee01_web.jpg">
            <a:extLst>
              <a:ext uri="{FF2B5EF4-FFF2-40B4-BE49-F238E27FC236}">
                <a16:creationId xmlns:a16="http://schemas.microsoft.com/office/drawing/2014/main" id="{3ECEFE7A-86A3-C44F-6FEA-9209AD37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1343025"/>
            <a:ext cx="2095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https://elearning5.sites.olt.ubc.ca/files/2018/04/ScottMcMillan_2_220pix.jpg">
            <a:extLst>
              <a:ext uri="{FF2B5EF4-FFF2-40B4-BE49-F238E27FC236}">
                <a16:creationId xmlns:a16="http://schemas.microsoft.com/office/drawing/2014/main" id="{F08D4DED-D4A9-9C0E-3C03-ACC5E2C8E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240088"/>
            <a:ext cx="2095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3">
            <a:extLst>
              <a:ext uri="{FF2B5EF4-FFF2-40B4-BE49-F238E27FC236}">
                <a16:creationId xmlns:a16="http://schemas.microsoft.com/office/drawing/2014/main" id="{A168E5BE-AC89-DA59-710A-82BFA126C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229100"/>
            <a:ext cx="1808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Andrew Gardener</a:t>
            </a:r>
          </a:p>
          <a:p>
            <a:pPr eaLnBrk="1" hangingPunct="1"/>
            <a:r>
              <a:rPr lang="en-US" altLang="en-US" sz="1400"/>
              <a:t>Programmer Analyst</a:t>
            </a:r>
            <a:br>
              <a:rPr lang="en-US" altLang="en-US" sz="1400"/>
            </a:br>
            <a:r>
              <a:rPr lang="en-US" altLang="en-US" sz="1200" i="1"/>
              <a:t>Former Team Member</a:t>
            </a:r>
          </a:p>
        </p:txBody>
      </p:sp>
      <p:pic>
        <p:nvPicPr>
          <p:cNvPr id="23558" name="Picture 10" descr="https://elearning5.sites.olt.ubc.ca/files/2018/08/craig_thompson_ctlt.jpg">
            <a:extLst>
              <a:ext uri="{FF2B5EF4-FFF2-40B4-BE49-F238E27FC236}">
                <a16:creationId xmlns:a16="http://schemas.microsoft.com/office/drawing/2014/main" id="{A7DFCAD5-366F-6999-ACFA-EA507656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343025"/>
            <a:ext cx="2095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3">
            <a:extLst>
              <a:ext uri="{FF2B5EF4-FFF2-40B4-BE49-F238E27FC236}">
                <a16:creationId xmlns:a16="http://schemas.microsoft.com/office/drawing/2014/main" id="{0DB4DBF7-7616-035B-F320-315E989B3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2374900"/>
            <a:ext cx="1579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Craig Thompson</a:t>
            </a:r>
          </a:p>
          <a:p>
            <a:pPr eaLnBrk="1" hangingPunct="1"/>
            <a:r>
              <a:rPr lang="en-US" altLang="en-US" sz="1400"/>
              <a:t>Research Analyst</a:t>
            </a:r>
          </a:p>
        </p:txBody>
      </p:sp>
      <p:sp>
        <p:nvSpPr>
          <p:cNvPr id="23560" name="TextBox 15">
            <a:extLst>
              <a:ext uri="{FF2B5EF4-FFF2-40B4-BE49-F238E27FC236}">
                <a16:creationId xmlns:a16="http://schemas.microsoft.com/office/drawing/2014/main" id="{70759BAA-93D6-BB78-74BD-A2D333C0C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2368550"/>
            <a:ext cx="1806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Justin Lee</a:t>
            </a:r>
          </a:p>
          <a:p>
            <a:pPr eaLnBrk="1" hangingPunct="1"/>
            <a:r>
              <a:rPr lang="en-US" altLang="en-US" sz="1400"/>
              <a:t>Programmer Analyst</a:t>
            </a:r>
          </a:p>
        </p:txBody>
      </p:sp>
      <p:sp>
        <p:nvSpPr>
          <p:cNvPr id="23561" name="TextBox 16">
            <a:extLst>
              <a:ext uri="{FF2B5EF4-FFF2-40B4-BE49-F238E27FC236}">
                <a16:creationId xmlns:a16="http://schemas.microsoft.com/office/drawing/2014/main" id="{6DFE8F7A-7FF6-ED20-89FA-04740681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4229100"/>
            <a:ext cx="1708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Scott McMillan</a:t>
            </a:r>
          </a:p>
          <a:p>
            <a:pPr eaLnBrk="1" hangingPunct="1"/>
            <a:r>
              <a:rPr lang="en-US" altLang="en-US" sz="1400"/>
              <a:t>Systems Analyst</a:t>
            </a:r>
            <a:br>
              <a:rPr lang="en-US" altLang="en-US" sz="1400"/>
            </a:br>
            <a:r>
              <a:rPr lang="en-US" altLang="en-US" sz="1200" i="1"/>
              <a:t>Former Team Member</a:t>
            </a:r>
          </a:p>
        </p:txBody>
      </p:sp>
      <p:pic>
        <p:nvPicPr>
          <p:cNvPr id="23562" name="Picture 2">
            <a:extLst>
              <a:ext uri="{FF2B5EF4-FFF2-40B4-BE49-F238E27FC236}">
                <a16:creationId xmlns:a16="http://schemas.microsoft.com/office/drawing/2014/main" id="{5EEAD58B-4B04-88AC-BEB6-A161C3B9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341438"/>
            <a:ext cx="2098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15">
            <a:extLst>
              <a:ext uri="{FF2B5EF4-FFF2-40B4-BE49-F238E27FC236}">
                <a16:creationId xmlns:a16="http://schemas.microsoft.com/office/drawing/2014/main" id="{9DDFFF69-6463-ACA4-ECA0-CFA14427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24" y="2374900"/>
            <a:ext cx="150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Sung Hwang</a:t>
            </a:r>
          </a:p>
          <a:p>
            <a:pPr eaLnBrk="1" hangingPunct="1"/>
            <a:r>
              <a:rPr lang="en-US" altLang="en-US" sz="1400" dirty="0"/>
              <a:t>Systems Analyst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C3B6F86-C383-F629-FBB9-B9E2D27E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3238588"/>
            <a:ext cx="20988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B537897C-BD21-E66F-9469-C5200E5F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01" y="4270463"/>
            <a:ext cx="2205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Jeff </a:t>
            </a:r>
            <a:r>
              <a:rPr lang="en-US" altLang="en-US" sz="1400" dirty="0" err="1"/>
              <a:t>Longland</a:t>
            </a:r>
            <a:endParaRPr lang="en-US" altLang="en-US" sz="1400" dirty="0"/>
          </a:p>
          <a:p>
            <a:pPr eaLnBrk="1" hangingPunct="1"/>
            <a:r>
              <a:rPr lang="en-US" altLang="en-US" sz="1400" dirty="0"/>
              <a:t>Lead / Solutions Architect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6F39B-4EA5-D5D8-A74C-61EFE7544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Drinking from the firehose</a:t>
            </a:r>
          </a:p>
        </p:txBody>
      </p:sp>
      <p:sp>
        <p:nvSpPr>
          <p:cNvPr id="22530" name="Text Placeholder 2">
            <a:extLst>
              <a:ext uri="{FF2B5EF4-FFF2-40B4-BE49-F238E27FC236}">
                <a16:creationId xmlns:a16="http://schemas.microsoft.com/office/drawing/2014/main" id="{EF162D33-7127-52F2-E964-D7F48B4BA4C9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3627437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Who needs learning events?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Who is a learning event about?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What is a learning event?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When does a learning event occur?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Where do learning events occur?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Where do they go?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111C2088-8064-E7D1-477C-AA7040FE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31888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>
            <a:extLst>
              <a:ext uri="{FF2B5EF4-FFF2-40B4-BE49-F238E27FC236}">
                <a16:creationId xmlns:a16="http://schemas.microsoft.com/office/drawing/2014/main" id="{0021F385-BBE0-E622-90EE-6C8967EB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783013"/>
            <a:ext cx="257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A" altLang="en-US" sz="800"/>
              <a:t>“Drinking from the Firehose of Education”</a:t>
            </a:r>
            <a:endParaRPr lang="en-US" altLang="en-US" sz="800"/>
          </a:p>
          <a:p>
            <a:r>
              <a:rPr lang="en-US" altLang="en-US" sz="800">
                <a:hlinkClick r:id="rId3"/>
              </a:rPr>
              <a:t>https://www.flickr.com/photos/namlhots/5473256613</a:t>
            </a:r>
            <a:endParaRPr lang="en-US" altLang="en-US"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DF176-DEB8-0F4F-659A-B5FBB28A4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lang="en-CA" dirty="0"/>
              <a:t>Principles for Learning Analytics at UBC</a:t>
            </a:r>
          </a:p>
        </p:txBody>
      </p:sp>
      <p:sp>
        <p:nvSpPr>
          <p:cNvPr id="24578" name="Text Placeholder 2">
            <a:extLst>
              <a:ext uri="{FF2B5EF4-FFF2-40B4-BE49-F238E27FC236}">
                <a16:creationId xmlns:a16="http://schemas.microsoft.com/office/drawing/2014/main" id="{65D33F18-B576-135D-62C0-55CE5AA4D81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Respect for persons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Learners as autonomous agents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Responsibility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Equity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Stewardship and privacy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Accountability and transparency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Evolving and dynamic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77059-F41D-5C78-B308-BCC980C35F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738" y="411163"/>
            <a:ext cx="7661275" cy="623887"/>
          </a:xfrm>
        </p:spPr>
        <p:txBody>
          <a:bodyPr/>
          <a:lstStyle/>
          <a:p>
            <a:pPr>
              <a:defRPr/>
            </a:pPr>
            <a:r>
              <a:rPr dirty="0"/>
              <a:t>Building a solution for learning data</a:t>
            </a:r>
          </a:p>
        </p:txBody>
      </p:sp>
      <p:sp>
        <p:nvSpPr>
          <p:cNvPr id="26626" name="Text Placeholder 2">
            <a:extLst>
              <a:ext uri="{FF2B5EF4-FFF2-40B4-BE49-F238E27FC236}">
                <a16:creationId xmlns:a16="http://schemas.microsoft.com/office/drawing/2014/main" id="{5955DAEF-2C71-4EC7-1CE0-0C4F0DE794C0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439738" y="1131888"/>
            <a:ext cx="76612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UBC’s first learning record store launched in 2014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Learning Analytics Project 2017-2020</a:t>
            </a:r>
          </a:p>
          <a:p>
            <a:pPr marL="825500" lvl="2" indent="-285750">
              <a:spcBef>
                <a:spcPct val="0"/>
              </a:spcBef>
            </a:pPr>
            <a:r>
              <a:rPr lang="en-CA" altLang="en-US" dirty="0">
                <a:ea typeface="ＭＳ Ｐゴシック" panose="020B0600070205080204" pitchFamily="34" charset="-128"/>
              </a:rPr>
              <a:t>Develop, pilot, evaluate and support data-informed learning technology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Explore cloud architectures for learning data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Instrument UBC tools to collect and emit learning events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Consume learning events from vendor tools</a:t>
            </a:r>
          </a:p>
          <a:p>
            <a:pPr marL="2857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Why build our own solution in the cloud?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High degree of control (e.g. consume both </a:t>
            </a:r>
            <a:r>
              <a:rPr lang="en-US" altLang="en-US" dirty="0" err="1">
                <a:ea typeface="ＭＳ Ｐゴシック" panose="020B0600070205080204" pitchFamily="34" charset="-128"/>
              </a:rPr>
              <a:t>xAPI</a:t>
            </a:r>
            <a:r>
              <a:rPr lang="en-US" altLang="en-US" dirty="0">
                <a:ea typeface="ＭＳ Ｐゴシック" panose="020B0600070205080204" pitchFamily="34" charset="-128"/>
              </a:rPr>
              <a:t> and Caliper events)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Ability to align with our LA principles</a:t>
            </a:r>
          </a:p>
          <a:p>
            <a:pPr marL="285500" lvl="1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Why the cloud?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Modern tooling (ex. infrastructure as code)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Managed services and serverless</a:t>
            </a:r>
          </a:p>
          <a:p>
            <a:pPr marL="825500" lvl="2" indent="-285750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Streaming data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http://3ponm84b8fd02lyvjz3jmyuj.wpengine.netdna-cdn.com/wp-content/uploads/2012/05/tin-can-api.jpg">
            <a:extLst>
              <a:ext uri="{FF2B5EF4-FFF2-40B4-BE49-F238E27FC236}">
                <a16:creationId xmlns:a16="http://schemas.microsoft.com/office/drawing/2014/main" id="{86D1FB41-993B-19E8-D977-3F19C9E0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4" y="591530"/>
            <a:ext cx="889009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DB90F-A97B-FBBF-55B5-24CCEBC7D737}"/>
              </a:ext>
            </a:extLst>
          </p:cNvPr>
          <p:cNvSpPr/>
          <p:nvPr/>
        </p:nvSpPr>
        <p:spPr>
          <a:xfrm>
            <a:off x="6488906" y="4083918"/>
            <a:ext cx="53101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i="1" dirty="0">
                <a:latin typeface="Arial" charset="0"/>
                <a:ea typeface="ＭＳ Ｐゴシック" charset="-128"/>
              </a:rPr>
              <a:t>http://</a:t>
            </a:r>
            <a:r>
              <a:rPr lang="en-US" sz="1050" i="1" dirty="0" err="1">
                <a:latin typeface="Arial" charset="0"/>
                <a:ea typeface="ＭＳ Ｐゴシック" charset="-128"/>
              </a:rPr>
              <a:t>experienceapi.com</a:t>
            </a:r>
            <a:r>
              <a:rPr lang="en-US" sz="1050" i="1" dirty="0">
                <a:latin typeface="Arial" charset="0"/>
                <a:ea typeface="ＭＳ Ｐゴシック" charset="-128"/>
              </a:rPr>
              <a:t>/overview/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http://3ponm84b8fd02lyvjz3jmyuj.wpengine.netdna-cdn.com/wp-content/themes/tincanapi/images/ecosystem/ecosystem-standalone.png">
            <a:extLst>
              <a:ext uri="{FF2B5EF4-FFF2-40B4-BE49-F238E27FC236}">
                <a16:creationId xmlns:a16="http://schemas.microsoft.com/office/drawing/2014/main" id="{32DB34C5-6909-ADA4-2550-59FECBF5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1163"/>
            <a:ext cx="5616575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3A3D3-DA9F-36F9-94EF-3DBABF6DA8E8}"/>
              </a:ext>
            </a:extLst>
          </p:cNvPr>
          <p:cNvSpPr txBox="1"/>
          <p:nvPr/>
        </p:nvSpPr>
        <p:spPr>
          <a:xfrm>
            <a:off x="2881313" y="4622800"/>
            <a:ext cx="23733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50" i="1" dirty="0">
                <a:latin typeface="Arial" charset="0"/>
                <a:ea typeface="ＭＳ Ｐゴシック" charset="-128"/>
              </a:rPr>
              <a:t>http://</a:t>
            </a:r>
            <a:r>
              <a:rPr lang="en-US" sz="1050" i="1" dirty="0" err="1">
                <a:latin typeface="Arial" charset="0"/>
                <a:ea typeface="ＭＳ Ｐゴシック" charset="-128"/>
              </a:rPr>
              <a:t>experienceapi.com</a:t>
            </a:r>
            <a:r>
              <a:rPr lang="en-US" sz="1050" i="1" dirty="0">
                <a:latin typeface="Arial" charset="0"/>
                <a:ea typeface="ＭＳ Ｐゴシック" charset="-128"/>
              </a:rPr>
              <a:t>/ecosystem/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4">
      <a:dk1>
        <a:srgbClr val="000000"/>
      </a:dk1>
      <a:lt1>
        <a:srgbClr val="FFFFFF"/>
      </a:lt1>
      <a:dk2>
        <a:srgbClr val="004C65"/>
      </a:dk2>
      <a:lt2>
        <a:srgbClr val="E7E6E6"/>
      </a:lt2>
      <a:accent1>
        <a:srgbClr val="A1D72A"/>
      </a:accent1>
      <a:accent2>
        <a:srgbClr val="FC7B30"/>
      </a:accent2>
      <a:accent3>
        <a:srgbClr val="7415A7"/>
      </a:accent3>
      <a:accent4>
        <a:srgbClr val="F8B62B"/>
      </a:accent4>
      <a:accent5>
        <a:srgbClr val="3095FB"/>
      </a:accent5>
      <a:accent6>
        <a:srgbClr val="207792"/>
      </a:accent6>
      <a:hlink>
        <a:srgbClr val="3395B9"/>
      </a:hlink>
      <a:folHlink>
        <a:srgbClr val="2077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NET_Summit_Template2023_v5" id="{85A51F81-EDDF-D74A-85E2-8CB0A2AA6B50}" vid="{CC761FFB-8457-CB4D-A3CC-1F14F8A1C24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4F886F8F9F84C9E444D7CA71DAD09" ma:contentTypeVersion="15" ma:contentTypeDescription="Create a new document." ma:contentTypeScope="" ma:versionID="aa37b169ac31145bc48412a5c4678e95">
  <xsd:schema xmlns:xsd="http://www.w3.org/2001/XMLSchema" xmlns:xs="http://www.w3.org/2001/XMLSchema" xmlns:p="http://schemas.microsoft.com/office/2006/metadata/properties" xmlns:ns2="5e3393fa-2db5-4c63-80bc-90c36456d664" xmlns:ns3="42aeb738-8047-436c-9ade-fa1ac96e0083" targetNamespace="http://schemas.microsoft.com/office/2006/metadata/properties" ma:root="true" ma:fieldsID="75eecd3558e550b6e767404ae7a7b5be" ns2:_="" ns3:_="">
    <xsd:import namespace="5e3393fa-2db5-4c63-80bc-90c36456d664"/>
    <xsd:import namespace="42aeb738-8047-436c-9ade-fa1ac96e00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393fa-2db5-4c63-80bc-90c36456d66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a4e625c-be4e-4058-89db-f36610515357}" ma:internalName="TaxCatchAll" ma:showField="CatchAllData" ma:web="5e3393fa-2db5-4c63-80bc-90c36456d6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eb738-8047-436c-9ade-fa1ac96e0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a1f1625-ae5f-4790-9429-a47075c1c3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3393fa-2db5-4c63-80bc-90c36456d664" xsi:nil="true"/>
    <lcf76f155ced4ddcb4097134ff3c332f xmlns="42aeb738-8047-436c-9ade-fa1ac96e008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573804-4EC8-45D7-8675-6286F254C0EC}"/>
</file>

<file path=customXml/itemProps2.xml><?xml version="1.0" encoding="utf-8"?>
<ds:datastoreItem xmlns:ds="http://schemas.openxmlformats.org/officeDocument/2006/customXml" ds:itemID="{0A32ADED-864F-455E-8E81-FCA790C48318}"/>
</file>

<file path=customXml/itemProps3.xml><?xml version="1.0" encoding="utf-8"?>
<ds:datastoreItem xmlns:ds="http://schemas.openxmlformats.org/officeDocument/2006/customXml" ds:itemID="{B062F912-4FAD-42D5-B3FA-26354A86C35A}"/>
</file>

<file path=docProps/app.xml><?xml version="1.0" encoding="utf-8"?>
<Properties xmlns="http://schemas.openxmlformats.org/officeDocument/2006/extended-properties" xmlns:vt="http://schemas.openxmlformats.org/officeDocument/2006/docPropsVTypes">
  <TotalTime>23711</TotalTime>
  <Words>967</Words>
  <Application>Microsoft Macintosh PowerPoint</Application>
  <PresentationFormat>On-screen Show (16:9)</PresentationFormat>
  <Paragraphs>152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Whitney Book</vt:lpstr>
      <vt:lpstr>WhitneyHTF-Bold</vt:lpstr>
      <vt:lpstr>Office Theme</vt:lpstr>
      <vt:lpstr>1_Office Theme</vt:lpstr>
      <vt:lpstr>Before we get started… why are you here?           https://b.socrative.com/login/student/ Room: JLO </vt:lpstr>
      <vt:lpstr>Learning Events and Learning Record Stores: A Practical Introduction</vt:lpstr>
      <vt:lpstr>More Socrative Questions!          https://b.socrative.com/login/student/ Room: JLO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How’s it going?          https://b.socrative.com/login/student/ Room: JLO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last slide, in the last time slot of the day…          https://b.socrative.com/login/student/ Room: JLO </vt:lpstr>
      <vt:lpstr>jeff.longland@ubc.ca UBC Learning Technology Hub </vt:lpstr>
    </vt:vector>
  </TitlesOfParts>
  <Manager/>
  <Company>UBC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UBC Powerpoint template (image)</dc:title>
  <dc:subject/>
  <dc:creator/>
  <cp:keywords/>
  <dc:description/>
  <cp:lastModifiedBy>Longland, Jeff</cp:lastModifiedBy>
  <cp:revision>258</cp:revision>
  <cp:lastPrinted>2015-09-29T17:52:21Z</cp:lastPrinted>
  <dcterms:created xsi:type="dcterms:W3CDTF">2010-06-15T20:07:28Z</dcterms:created>
  <dcterms:modified xsi:type="dcterms:W3CDTF">2023-04-25T22:26:47Z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0x0101007B24F886F8F9F84C9E444D7CA71DAD09</vt:lpwstr>
  </property>
</Properties>
</file>